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64" r:id="rId2"/>
    <p:sldId id="265" r:id="rId3"/>
    <p:sldId id="269" r:id="rId4"/>
    <p:sldId id="270" r:id="rId5"/>
    <p:sldId id="273" r:id="rId6"/>
    <p:sldId id="256" r:id="rId7"/>
    <p:sldId id="258" r:id="rId8"/>
    <p:sldId id="274" r:id="rId9"/>
    <p:sldId id="261" r:id="rId10"/>
    <p:sldId id="262" r:id="rId11"/>
    <p:sldId id="271" r:id="rId12"/>
    <p:sldId id="263" r:id="rId13"/>
    <p:sldId id="266" r:id="rId14"/>
    <p:sldId id="267" r:id="rId15"/>
    <p:sldId id="268" r:id="rId16"/>
    <p:sldId id="27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3" autoAdjust="0"/>
    <p:restoredTop sz="94660"/>
  </p:normalViewPr>
  <p:slideViewPr>
    <p:cSldViewPr snapToGrid="0">
      <p:cViewPr varScale="1">
        <p:scale>
          <a:sx n="85" d="100"/>
          <a:sy n="85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BA8F6-79C5-45E3-93B6-7FC11DC5CB87}" type="datetimeFigureOut">
              <a:rPr lang="en-US"/>
              <a:t>4/30/2017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3C86F-6B20-4C1E-926E-26664F262E7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3C86F-6B20-4C1E-926E-26664F262E7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68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3C86F-6B20-4C1E-926E-26664F262E7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3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3C86F-6B20-4C1E-926E-26664F262E7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6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9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72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53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33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85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29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1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6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6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8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0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4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2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9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0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3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1FA7AC5-6045-4418-8E60-F48788734473}" type="datetimeFigureOut">
              <a:rPr lang="en-US" smtClean="0"/>
              <a:t>4/30/2017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02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0283" y="4775726"/>
            <a:ext cx="8825658" cy="1345721"/>
          </a:xfrm>
        </p:spPr>
        <p:txBody>
          <a:bodyPr/>
          <a:lstStyle/>
          <a:p>
            <a:r>
              <a:rPr lang="en-US" sz="4000" dirty="0" smtClean="0"/>
              <a:t>Capstone Team #5</a:t>
            </a:r>
            <a:br>
              <a:rPr lang="en-US" sz="4000" dirty="0" smtClean="0"/>
            </a:br>
            <a:r>
              <a:rPr lang="en-US" sz="4000" dirty="0" smtClean="0"/>
              <a:t>2016-2017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364628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Daniel Johnson</a:t>
            </a:r>
          </a:p>
          <a:p>
            <a:pPr algn="r"/>
            <a:r>
              <a:rPr lang="en-US" dirty="0" smtClean="0"/>
              <a:t>T. Avery </a:t>
            </a:r>
            <a:r>
              <a:rPr lang="en-US" dirty="0" err="1" smtClean="0"/>
              <a:t>Eich</a:t>
            </a:r>
            <a:endParaRPr lang="en-US" dirty="0" smtClean="0"/>
          </a:p>
          <a:p>
            <a:pPr algn="r"/>
            <a:r>
              <a:rPr lang="en-US" dirty="0" err="1" smtClean="0"/>
              <a:t>Asad</a:t>
            </a:r>
            <a:r>
              <a:rPr lang="en-US" dirty="0" smtClean="0"/>
              <a:t> Ashur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54954" y="1362973"/>
            <a:ext cx="9283007" cy="2147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VR Culture Simulation</a:t>
            </a:r>
            <a:endParaRPr lang="en-US" sz="6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6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Assets - Finished Goods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433255"/>
              </p:ext>
            </p:extLst>
          </p:nvPr>
        </p:nvGraphicFramePr>
        <p:xfrm>
          <a:off x="4442604" y="1272208"/>
          <a:ext cx="7277100" cy="5381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5923"/>
                <a:gridCol w="1330223"/>
                <a:gridCol w="973758"/>
                <a:gridCol w="956369"/>
                <a:gridCol w="1999681"/>
                <a:gridCol w="991146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Good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Material(s)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effectLst/>
                        </a:rPr>
                        <a:t>Bonus Yield (0.01)X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Finished Good Bonus (X)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effectLst/>
                        </a:rPr>
                        <a:t>Bonus*******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Time Cost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Homes 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20 Wood, 4 Skins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Production, Farming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+.75X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Pottery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5 Clay, 1 Shell, 1 Wood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Gathering, Farming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+.01X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0.1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Tools *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 Stone, 2 Wood, 2 Fiber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Production, Hunting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Used by doing any activity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0.2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Jewelry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 Shells, 1 Fiber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--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0.25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Clothes *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 Fiber, 5 Skins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Need 0.25*Population = Stock Each Season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0.1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Fire*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 Wood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Need 0.5*Population = Expended per season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0.1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2913" y="1853248"/>
            <a:ext cx="4080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Finished goods modify family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 Material Yield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Decrease production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913" y="3362665"/>
            <a:ext cx="408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Wealth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Increases </a:t>
            </a:r>
            <a:r>
              <a:rPr lang="en-US" dirty="0" smtClean="0">
                <a:solidFill>
                  <a:schemeClr val="accent2"/>
                </a:solidFill>
              </a:rPr>
              <a:t>Prosperity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6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8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60" y="1302138"/>
            <a:ext cx="7696372" cy="5232951"/>
          </a:xfrm>
        </p:spPr>
      </p:pic>
    </p:spTree>
    <p:extLst>
      <p:ext uri="{BB962C8B-B14F-4D97-AF65-F5344CB8AC3E}">
        <p14:creationId xmlns:p14="http://schemas.microsoft.com/office/powerpoint/2010/main" val="2159249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377" y="1447800"/>
            <a:ext cx="3779640" cy="605287"/>
          </a:xfrm>
        </p:spPr>
        <p:txBody>
          <a:bodyPr/>
          <a:lstStyle/>
          <a:p>
            <a:r>
              <a:rPr lang="en-US" sz="3200" b="1" dirty="0" smtClean="0"/>
              <a:t>Community Class</a:t>
            </a:r>
            <a:endParaRPr lang="en-US" sz="32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223" y="2355012"/>
            <a:ext cx="4701396" cy="366986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Static control class.</a:t>
            </a:r>
            <a:br>
              <a:rPr lang="en-US" sz="2400" dirty="0" smtClean="0"/>
            </a:b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Contains/maintains: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Families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Environmental/Global Events</a:t>
            </a:r>
            <a:br>
              <a:rPr lang="en-US" sz="2000" dirty="0" smtClean="0"/>
            </a:b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Responds to </a:t>
            </a:r>
            <a:r>
              <a:rPr lang="en-US" sz="2200" dirty="0" err="1"/>
              <a:t>SeasonTimer</a:t>
            </a:r>
            <a:r>
              <a:rPr lang="en-US" sz="2200" dirty="0"/>
              <a:t> event(s).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3409021"/>
              </p:ext>
            </p:extLst>
          </p:nvPr>
        </p:nvGraphicFramePr>
        <p:xfrm>
          <a:off x="5667848" y="1943346"/>
          <a:ext cx="523716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1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Members: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List&lt;Family&gt; </a:t>
                      </a:r>
                      <a:r>
                        <a:rPr 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m_Families</a:t>
                      </a:r>
                      <a:r>
                        <a:rPr lang="en-US" sz="1400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Methods: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AddFamily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Family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addNew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SeasonEnded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SeasonTimer.SeasonEndEventArgs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 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72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76377" y="1447800"/>
            <a:ext cx="3779640" cy="605287"/>
          </a:xfrm>
        </p:spPr>
        <p:txBody>
          <a:bodyPr/>
          <a:lstStyle/>
          <a:p>
            <a:r>
              <a:rPr lang="en-US" sz="3200" b="1" dirty="0" smtClean="0"/>
              <a:t>Family Class</a:t>
            </a:r>
            <a:endParaRPr lang="en-US" sz="3200" b="1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223" y="2605176"/>
            <a:ext cx="4701396" cy="341970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Contains/maintains: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Attributes of single family.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Materials and goods of family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Family-specific events.</a:t>
            </a:r>
            <a:br>
              <a:rPr lang="en-US" sz="2000" dirty="0" smtClean="0"/>
            </a:b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 smtClean="0"/>
              <a:t>Responds to </a:t>
            </a:r>
            <a:r>
              <a:rPr lang="en-US" sz="2200" dirty="0" err="1" smtClean="0"/>
              <a:t>SeasonTimer</a:t>
            </a:r>
            <a:r>
              <a:rPr lang="en-US" sz="2200" dirty="0" smtClean="0"/>
              <a:t> event(s).</a:t>
            </a: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856445"/>
              </p:ext>
            </p:extLst>
          </p:nvPr>
        </p:nvGraphicFramePr>
        <p:xfrm>
          <a:off x="5151239" y="1447800"/>
          <a:ext cx="6627921" cy="482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79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r>
                        <a:rPr lang="en-US" dirty="0"/>
                        <a:t>Family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Members: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Population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RawMaterial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 Materials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FinishedGood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 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FinishedGoods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List&lt;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MapNode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 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FamilyNodes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TribalEvent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FamilyEvents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1029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Skill </a:t>
                      </a:r>
                      <a:r>
                        <a:rPr lang="en-US" sz="1200" b="0" dirty="0" err="1"/>
                        <a:t>CurrentActivity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102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Methods: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350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FamilySeasonEnd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SeasonTimer.SeasonEndEventArgs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 )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001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AddMaterials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RawMaterialType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matTyp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count = 1)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07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AddGood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FinishedGoodType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goodTyp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short tier,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count = 1)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3470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AddFamilyNode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MapNode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 )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12535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284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5992" y="611038"/>
            <a:ext cx="4580627" cy="605287"/>
          </a:xfrm>
        </p:spPr>
        <p:txBody>
          <a:bodyPr/>
          <a:lstStyle/>
          <a:p>
            <a:r>
              <a:rPr lang="en-US" sz="3200" b="1" dirty="0" smtClean="0"/>
              <a:t>Finished Good Class</a:t>
            </a:r>
            <a:endParaRPr lang="en-US" sz="3200" b="1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71410" y="1525438"/>
            <a:ext cx="3867678" cy="4572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Combines </a:t>
            </a:r>
            <a:r>
              <a:rPr lang="en-US" dirty="0" err="1" smtClean="0"/>
              <a:t>RawMaterials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Has a “Tier,” or quality.</a:t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Contains Methods to manipulate/create goods.</a:t>
            </a:r>
            <a:endParaRPr lang="en-US" dirty="0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075669"/>
              </p:ext>
            </p:extLst>
          </p:nvPr>
        </p:nvGraphicFramePr>
        <p:xfrm>
          <a:off x="4563374" y="1585823"/>
          <a:ext cx="694836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8368">
                  <a:extLst>
                    <a:ext uri="{9D8B030D-6E8A-4147-A177-3AD203B41FA5}">
                      <a16:colId xmlns="" xmlns:a16="http://schemas.microsoft.com/office/drawing/2014/main" val="2369152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FinishedGood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3754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Members: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2589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RawMaterial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Materials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59204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FinishedGoodType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Type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036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Tier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169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WealthValue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3454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float </a:t>
                      </a:r>
                      <a:r>
                        <a:rPr lang="en-US" sz="1200" dirty="0" err="1"/>
                        <a:t>TimeToProduce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83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Methods: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56238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CanCreate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(List&lt;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RawMaterial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mats,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FinishedGoodType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goodType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tier)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7288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Upgrade(List&lt;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RawMaterial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mats,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FinishedGood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subject)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365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CreateFromMaterials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(List&lt;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RawMaterial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mats,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FinishedGoodType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goodType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tier)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0024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AddMaterial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RawMaterial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mat)</a:t>
                      </a: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882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…</a:t>
                      </a:r>
                      <a:endParaRPr lang="en-US" sz="12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9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0416793"/>
              </p:ext>
            </p:extLst>
          </p:nvPr>
        </p:nvGraphicFramePr>
        <p:xfrm>
          <a:off x="5495026" y="2424212"/>
          <a:ext cx="524033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338">
                  <a:extLst>
                    <a:ext uri="{9D8B030D-6E8A-4147-A177-3AD203B41FA5}">
                      <a16:colId xmlns="" xmlns:a16="http://schemas.microsoft.com/office/drawing/2014/main" val="531518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RawMaterial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28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Members: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8440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RawMaterialType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8036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int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WealthValue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72640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Methods: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285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GetMaterials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List&lt;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RawMaterial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mats,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RawMaterialType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234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3"/>
          <p:cNvSpPr txBox="1">
            <a:spLocks/>
          </p:cNvSpPr>
          <p:nvPr/>
        </p:nvSpPr>
        <p:spPr>
          <a:xfrm>
            <a:off x="508959" y="2424212"/>
            <a:ext cx="4701396" cy="341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Collection of methods and properties of a raw material.</a:t>
            </a:r>
            <a:br>
              <a:rPr lang="en-US" sz="2400" dirty="0" smtClean="0"/>
            </a:b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Contains static methods to manipulate lists of </a:t>
            </a:r>
            <a:r>
              <a:rPr lang="en-US" sz="2400" dirty="0" err="1" smtClean="0"/>
              <a:t>RawMaterial</a:t>
            </a:r>
            <a:r>
              <a:rPr lang="en-US" sz="2400" dirty="0" smtClean="0"/>
              <a:t> classes.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32598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Generation</a:t>
            </a:r>
            <a:endParaRPr lang="en-US" dirty="0"/>
          </a:p>
        </p:txBody>
      </p:sp>
      <p:pic>
        <p:nvPicPr>
          <p:cNvPr id="4" name="Map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6869" y="1293658"/>
            <a:ext cx="7033846" cy="5156853"/>
          </a:xfrm>
        </p:spPr>
      </p:pic>
    </p:spTree>
    <p:extLst>
      <p:ext uri="{BB962C8B-B14F-4D97-AF65-F5344CB8AC3E}">
        <p14:creationId xmlns:p14="http://schemas.microsoft.com/office/powerpoint/2010/main" val="99703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28" y="1447800"/>
            <a:ext cx="3614467" cy="717430"/>
          </a:xfrm>
        </p:spPr>
        <p:txBody>
          <a:bodyPr/>
          <a:lstStyle/>
          <a:p>
            <a:r>
              <a:rPr lang="en-US" dirty="0" smtClean="0"/>
              <a:t>Genre Research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4725" y="1719547"/>
            <a:ext cx="5893148" cy="4569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2579298"/>
            <a:ext cx="3401063" cy="31687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360-degree VR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Simulation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Dynamic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Procedural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2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9189"/>
            <a:ext cx="5092906" cy="1574808"/>
          </a:xfrm>
        </p:spPr>
        <p:txBody>
          <a:bodyPr/>
          <a:lstStyle/>
          <a:p>
            <a:pPr algn="ctr"/>
            <a:r>
              <a:rPr lang="en-US" dirty="0"/>
              <a:t>Civilization esq.</a:t>
            </a:r>
          </a:p>
        </p:txBody>
      </p:sp>
      <p:pic>
        <p:nvPicPr>
          <p:cNvPr id="5" name="Picture Placeholder 4" descr="com.oculus.HexMap-20170316-182647.jpg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5000" r="1500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2846717"/>
            <a:ext cx="5084979" cy="2182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1. Overview, bird's eye view.</a:t>
            </a:r>
          </a:p>
          <a:p>
            <a:r>
              <a:rPr lang="en-US" dirty="0"/>
              <a:t>2. Interactions between houses occur on this level.</a:t>
            </a:r>
          </a:p>
          <a:p>
            <a:r>
              <a:rPr lang="en-US" dirty="0"/>
              <a:t>3. Game elements and the effects of seasons are visible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4. Gather resources and manage community.</a:t>
            </a:r>
          </a:p>
        </p:txBody>
      </p:sp>
    </p:spTree>
    <p:extLst>
      <p:ext uri="{BB962C8B-B14F-4D97-AF65-F5344CB8AC3E}">
        <p14:creationId xmlns:p14="http://schemas.microsoft.com/office/powerpoint/2010/main" val="305390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095071"/>
            <a:ext cx="5092906" cy="1574808"/>
          </a:xfrm>
        </p:spPr>
        <p:txBody>
          <a:bodyPr/>
          <a:lstStyle/>
          <a:p>
            <a:pPr algn="ctr"/>
            <a:r>
              <a:rPr lang="en-US" dirty="0"/>
              <a:t>Oregon Trail Esq.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" b="129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2898478"/>
            <a:ext cx="5084979" cy="21911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1. Survive rough elements by preparing and focusing on what you need to survive.</a:t>
            </a:r>
          </a:p>
          <a:p>
            <a:r>
              <a:rPr lang="en-US" dirty="0"/>
              <a:t>2. Instead of traveling, keep your family going through centuries of what we think might have been their living conditions, by providing items and tools your people need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3. Gather Resources and produce Finished Goods </a:t>
            </a:r>
          </a:p>
          <a:p>
            <a:r>
              <a:rPr lang="en-US" dirty="0" smtClean="0"/>
              <a:t>4. All assets gained through seasonal </a:t>
            </a:r>
            <a:r>
              <a:rPr lang="en-US" b="1" dirty="0" smtClean="0"/>
              <a:t>Activities.</a:t>
            </a:r>
            <a:endParaRPr lang="en-US" dirty="0"/>
          </a:p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3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60" y="1302138"/>
            <a:ext cx="7696372" cy="5232951"/>
          </a:xfrm>
        </p:spPr>
      </p:pic>
    </p:spTree>
    <p:extLst>
      <p:ext uri="{BB962C8B-B14F-4D97-AF65-F5344CB8AC3E}">
        <p14:creationId xmlns:p14="http://schemas.microsoft.com/office/powerpoint/2010/main" val="141290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1. Civilization   </a:t>
            </a:r>
          </a:p>
          <a:p>
            <a:r>
              <a:rPr lang="en-US" dirty="0"/>
              <a:t>2. Oregon Trail</a:t>
            </a:r>
          </a:p>
          <a:p>
            <a:r>
              <a:rPr lang="en-US" dirty="0"/>
              <a:t>3. Language    </a:t>
            </a:r>
          </a:p>
        </p:txBody>
      </p:sp>
    </p:spTree>
    <p:extLst>
      <p:ext uri="{BB962C8B-B14F-4D97-AF65-F5344CB8AC3E}">
        <p14:creationId xmlns:p14="http://schemas.microsoft.com/office/powerpoint/2010/main" val="41570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99" y="257175"/>
            <a:ext cx="5092906" cy="1574808"/>
          </a:xfrm>
        </p:spPr>
        <p:txBody>
          <a:bodyPr/>
          <a:lstStyle/>
          <a:p>
            <a:pPr algn="ctr"/>
            <a:r>
              <a:rPr lang="en-US" b="1" i="1" dirty="0">
                <a:latin typeface="Arial"/>
              </a:rPr>
              <a:t>Family Attributes</a:t>
            </a:r>
            <a:endParaRPr lang="en-US" i="1" dirty="0">
              <a:solidFill>
                <a:srgbClr val="262626"/>
              </a:solidFill>
              <a:latin typeface="Arial"/>
            </a:endParaRPr>
          </a:p>
        </p:txBody>
      </p:sp>
      <p:pic>
        <p:nvPicPr>
          <p:cNvPr id="5" name="Picture Placeholder 4" descr="com.oculus.HexMap-20170316-182647.jpg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7956" b="795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1435" y="1904999"/>
            <a:ext cx="5582950" cy="454755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rgbClr val="DE4848"/>
                </a:solidFill>
                <a:latin typeface="Arial"/>
              </a:rPr>
              <a:t>Population </a:t>
            </a:r>
            <a:r>
              <a:rPr lang="en-US" sz="1200" dirty="0">
                <a:latin typeface="Arial"/>
              </a:rPr>
              <a:t>of the whole family 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/>
              </a:rPr>
              <a:t>Population growth per season = (</a:t>
            </a:r>
            <a:r>
              <a:rPr lang="en-US" dirty="0">
                <a:solidFill>
                  <a:srgbClr val="F4791C"/>
                </a:solidFill>
                <a:latin typeface="Arial"/>
              </a:rPr>
              <a:t>Prosperity </a:t>
            </a:r>
            <a:r>
              <a:rPr lang="en-US" dirty="0">
                <a:latin typeface="Arial"/>
              </a:rPr>
              <a:t>* </a:t>
            </a:r>
            <a:r>
              <a:rPr lang="en-US" dirty="0">
                <a:solidFill>
                  <a:srgbClr val="00B0F0"/>
                </a:solidFill>
                <a:latin typeface="Arial"/>
              </a:rPr>
              <a:t>Households</a:t>
            </a:r>
            <a:r>
              <a:rPr lang="en-US" dirty="0">
                <a:latin typeface="Arial"/>
              </a:rPr>
              <a:t>) * 0.5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rgbClr val="00B0F0"/>
                </a:solidFill>
                <a:latin typeface="Arial"/>
              </a:rPr>
              <a:t>Households </a:t>
            </a:r>
            <a:r>
              <a:rPr lang="en-US" sz="1200" dirty="0">
                <a:latin typeface="Arial"/>
              </a:rPr>
              <a:t>– Individual homes grow in number. 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rgbClr val="DEBB53"/>
                </a:solidFill>
                <a:latin typeface="Arial"/>
              </a:rPr>
              <a:t>Skill</a:t>
            </a:r>
            <a:r>
              <a:rPr lang="en-US" sz="1200" dirty="0">
                <a:latin typeface="Arial"/>
              </a:rPr>
              <a:t> – Each of Activities: Hunting, Gathering, Farming, Production 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/>
              </a:rPr>
              <a:t>10 (base) skill gained when focused each season.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rgbClr val="00B050"/>
                </a:solidFill>
                <a:latin typeface="Arial"/>
              </a:rPr>
              <a:t>Capability </a:t>
            </a:r>
            <a:r>
              <a:rPr lang="en-US" sz="1200" dirty="0">
                <a:latin typeface="Arial"/>
              </a:rPr>
              <a:t>= ((10% of each </a:t>
            </a:r>
            <a:r>
              <a:rPr lang="en-US" sz="1200" dirty="0">
                <a:solidFill>
                  <a:srgbClr val="DEBB53"/>
                </a:solidFill>
                <a:latin typeface="Arial"/>
              </a:rPr>
              <a:t>Skill</a:t>
            </a:r>
            <a:r>
              <a:rPr lang="en-US" sz="1200" dirty="0">
                <a:latin typeface="Arial"/>
              </a:rPr>
              <a:t>) / 100) * </a:t>
            </a:r>
            <a:r>
              <a:rPr lang="en-US" sz="1200" dirty="0">
                <a:solidFill>
                  <a:srgbClr val="DE4848"/>
                </a:solidFill>
                <a:latin typeface="Arial"/>
              </a:rPr>
              <a:t>Population</a:t>
            </a:r>
            <a:r>
              <a:rPr lang="en-US" sz="1200" dirty="0">
                <a:latin typeface="Arial"/>
              </a:rPr>
              <a:t>. (Round Down)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</a:rPr>
              <a:t>Wealth</a:t>
            </a:r>
            <a:r>
              <a:rPr lang="en-US" sz="1200" dirty="0">
                <a:solidFill>
                  <a:srgbClr val="7030A0"/>
                </a:solidFill>
                <a:latin typeface="Arial"/>
              </a:rPr>
              <a:t> </a:t>
            </a:r>
            <a:r>
              <a:rPr lang="en-US" sz="1200" dirty="0">
                <a:latin typeface="Arial"/>
              </a:rPr>
              <a:t>= Sum of Value of all Raw Materials and Finished Goods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rgbClr val="F4791C"/>
                </a:solidFill>
                <a:latin typeface="Arial"/>
              </a:rPr>
              <a:t>Prosperity</a:t>
            </a:r>
            <a:r>
              <a:rPr lang="en-US" sz="1200" dirty="0">
                <a:latin typeface="Arial"/>
              </a:rPr>
              <a:t> = (</a:t>
            </a:r>
            <a:r>
              <a:rPr lang="en-US" sz="1200" dirty="0">
                <a:solidFill>
                  <a:srgbClr val="70AD47"/>
                </a:solidFill>
                <a:latin typeface="Arial"/>
              </a:rPr>
              <a:t>Capability</a:t>
            </a:r>
            <a:r>
              <a:rPr lang="en-US" sz="1200" dirty="0">
                <a:latin typeface="Arial"/>
              </a:rPr>
              <a:t> +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/>
              </a:rPr>
              <a:t>Wealth</a:t>
            </a:r>
            <a:r>
              <a:rPr lang="en-US" sz="1200" dirty="0">
                <a:latin typeface="Arial"/>
              </a:rPr>
              <a:t>) / </a:t>
            </a:r>
            <a:r>
              <a:rPr lang="en-US" sz="1200" dirty="0">
                <a:solidFill>
                  <a:srgbClr val="FF0000"/>
                </a:solidFill>
                <a:latin typeface="Arial"/>
              </a:rPr>
              <a:t>Population</a:t>
            </a:r>
            <a:r>
              <a:rPr lang="en-US" sz="1200" dirty="0">
                <a:latin typeface="Arial"/>
              </a:rPr>
              <a:t>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solidFill>
                  <a:srgbClr val="FFC000"/>
                </a:solidFill>
                <a:latin typeface="Arial"/>
              </a:rPr>
              <a:t>Needs</a:t>
            </a:r>
            <a:r>
              <a:rPr lang="en-US" sz="1200" dirty="0">
                <a:latin typeface="Arial"/>
              </a:rPr>
              <a:t> = array of required amounts of finished goods 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/>
              </a:rPr>
              <a:t>Unmet needs trigger events. 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/>
              </a:rPr>
              <a:t>Fire Need = 0.30*Population 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/>
              </a:rPr>
              <a:t>Clothing Need = 0.25*Population 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/>
              </a:rPr>
              <a:t>Food Need = Population 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18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 Timer</a:t>
            </a:r>
            <a:endParaRPr lang="en-US" dirty="0"/>
          </a:p>
        </p:txBody>
      </p:sp>
      <p:pic>
        <p:nvPicPr>
          <p:cNvPr id="4" name="SeasonTimer[1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3855" y="1780077"/>
            <a:ext cx="7459662" cy="4195762"/>
          </a:xfrm>
        </p:spPr>
      </p:pic>
      <p:sp>
        <p:nvSpPr>
          <p:cNvPr id="5" name="TextBox 4"/>
          <p:cNvSpPr txBox="1"/>
          <p:nvPr/>
        </p:nvSpPr>
        <p:spPr>
          <a:xfrm>
            <a:off x="325315" y="2162908"/>
            <a:ext cx="3050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Results of events and activities calculated at end of each season.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Activities (Hunting/Gathering, etc.) yield raw materials.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1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 and Assets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172454"/>
              </p:ext>
            </p:extLst>
          </p:nvPr>
        </p:nvGraphicFramePr>
        <p:xfrm>
          <a:off x="673041" y="1843190"/>
          <a:ext cx="7304156" cy="19547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036"/>
                <a:gridCol w="726762"/>
                <a:gridCol w="642311"/>
                <a:gridCol w="715393"/>
                <a:gridCol w="825829"/>
                <a:gridCol w="788475"/>
                <a:gridCol w="788475"/>
                <a:gridCol w="653679"/>
                <a:gridCol w="945196"/>
              </a:tblGrid>
              <a:tr h="3847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Activity</a:t>
                      </a:r>
                      <a:endParaRPr lang="en-US" sz="1500" b="1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Bone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Clay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Fiber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Shells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Stone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Wood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Hide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Food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49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Hunting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d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001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Gathering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a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a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a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a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493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Farming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a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a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a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858507"/>
              </p:ext>
            </p:extLst>
          </p:nvPr>
        </p:nvGraphicFramePr>
        <p:xfrm>
          <a:off x="8371878" y="1843190"/>
          <a:ext cx="2500114" cy="41593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5163"/>
                <a:gridCol w="1224951"/>
              </a:tblGrid>
              <a:tr h="831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Raw Materials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Wealth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Value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5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Bone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5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Clay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3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5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Fiber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2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5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Shells</a:t>
                      </a:r>
                      <a:endParaRPr lang="en-US" sz="150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8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5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Stone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5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Wood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3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5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Skins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5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15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Food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500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46111" y="4079578"/>
            <a:ext cx="7377930" cy="2005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Activity Yield Modifiers:</a:t>
            </a:r>
          </a:p>
          <a:p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a = 0.25, b = 0.4, c = 0.6, d =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1.0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One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(1) food is deducted for each member of the </a:t>
            </a:r>
            <a:r>
              <a:rPr lang="en-US" dirty="0">
                <a:solidFill>
                  <a:srgbClr val="DE4848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Population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each season.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Food shortage will cause “starvation,” where half the people who lack food die while the rest starve but somehow survive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0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93</TotalTime>
  <Words>427</Words>
  <Application>Microsoft Office PowerPoint</Application>
  <PresentationFormat>Widescreen</PresentationFormat>
  <Paragraphs>214</Paragraphs>
  <Slides>17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Century Gothic</vt:lpstr>
      <vt:lpstr>Courier New</vt:lpstr>
      <vt:lpstr>Symbol</vt:lpstr>
      <vt:lpstr>Times New Roman</vt:lpstr>
      <vt:lpstr>Wingdings</vt:lpstr>
      <vt:lpstr>Wingdings 3</vt:lpstr>
      <vt:lpstr>Ion</vt:lpstr>
      <vt:lpstr>Capstone Team #5 2016-2017</vt:lpstr>
      <vt:lpstr>Genre Research</vt:lpstr>
      <vt:lpstr>Civilization esq.</vt:lpstr>
      <vt:lpstr>Oregon Trail Esq.</vt:lpstr>
      <vt:lpstr>Application Architecture</vt:lpstr>
      <vt:lpstr>Technical Design</vt:lpstr>
      <vt:lpstr>Family Attributes</vt:lpstr>
      <vt:lpstr>Season Timer</vt:lpstr>
      <vt:lpstr>Activities and Assets</vt:lpstr>
      <vt:lpstr>Assets - Finished Goods</vt:lpstr>
      <vt:lpstr>Software Architecture</vt:lpstr>
      <vt:lpstr>Application Architecture</vt:lpstr>
      <vt:lpstr>Community Class</vt:lpstr>
      <vt:lpstr>Family Class</vt:lpstr>
      <vt:lpstr>Finished Good Class</vt:lpstr>
      <vt:lpstr>PowerPoint Presentation</vt:lpstr>
      <vt:lpstr>Map Generation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Design</dc:title>
  <dc:creator/>
  <cp:lastModifiedBy>Daniel Johnson</cp:lastModifiedBy>
  <cp:revision>24</cp:revision>
  <dcterms:created xsi:type="dcterms:W3CDTF">2012-07-27T01:16:44Z</dcterms:created>
  <dcterms:modified xsi:type="dcterms:W3CDTF">2017-05-01T01:58:21Z</dcterms:modified>
</cp:coreProperties>
</file>